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aret" charset="1" panose="00000000000000000000"/>
      <p:regular r:id="rId20"/>
    </p:embeddedFont>
    <p:embeddedFont>
      <p:font typeface="Mont Heavy" charset="1" panose="00000A00000000000000"/>
      <p:regular r:id="rId21"/>
    </p:embeddedFont>
    <p:embeddedFont>
      <p:font typeface="Mont Bold" charset="1" panose="00000800000000000000"/>
      <p:regular r:id="rId22"/>
    </p:embeddedFont>
    <p:embeddedFont>
      <p:font typeface="Garet Bold" charset="1" panose="00000000000000000000"/>
      <p:regular r:id="rId23"/>
    </p:embeddedFont>
    <p:embeddedFont>
      <p:font typeface="Mont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725285" y="8767933"/>
            <a:ext cx="883742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25063" y="6021935"/>
            <a:ext cx="2437874" cy="2437874"/>
          </a:xfrm>
          <a:custGeom>
            <a:avLst/>
            <a:gdLst/>
            <a:ahLst/>
            <a:cxnLst/>
            <a:rect r="r" b="b" t="t" l="l"/>
            <a:pathLst>
              <a:path h="2437874" w="2437874">
                <a:moveTo>
                  <a:pt x="0" y="0"/>
                </a:moveTo>
                <a:lnTo>
                  <a:pt x="2437874" y="0"/>
                </a:lnTo>
                <a:lnTo>
                  <a:pt x="2437874" y="2437873"/>
                </a:lnTo>
                <a:lnTo>
                  <a:pt x="0" y="2437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719457" y="5170884"/>
            <a:ext cx="1084908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8FAB38"/>
                </a:solidFill>
                <a:latin typeface="Garet"/>
                <a:ea typeface="Garet"/>
                <a:cs typeface="Garet"/>
                <a:sym typeface="Garet"/>
              </a:rPr>
              <a:t>LE BON REPAS AVANT LA DATE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0202" y="317539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Heavy"/>
                <a:ea typeface="Mont Heavy"/>
                <a:cs typeface="Mont Heavy"/>
                <a:sym typeface="Mont Heavy"/>
              </a:rPr>
              <a:t>JustEcoBox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6931" y="2101525"/>
            <a:ext cx="9254138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ÉQUIPE &amp; ROADMAP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455132">
            <a:off x="10962721" y="4854500"/>
            <a:ext cx="11491227" cy="6334539"/>
          </a:xfrm>
          <a:custGeom>
            <a:avLst/>
            <a:gdLst/>
            <a:ahLst/>
            <a:cxnLst/>
            <a:rect r="r" b="b" t="t" l="l"/>
            <a:pathLst>
              <a:path h="6334539" w="11491227">
                <a:moveTo>
                  <a:pt x="0" y="0"/>
                </a:moveTo>
                <a:lnTo>
                  <a:pt x="11491227" y="0"/>
                </a:lnTo>
                <a:lnTo>
                  <a:pt x="11491227" y="6334539"/>
                </a:lnTo>
                <a:lnTo>
                  <a:pt x="0" y="6334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58628">
            <a:off x="-3151587" y="-1974740"/>
            <a:ext cx="10638377" cy="5864405"/>
          </a:xfrm>
          <a:custGeom>
            <a:avLst/>
            <a:gdLst/>
            <a:ahLst/>
            <a:cxnLst/>
            <a:rect r="r" b="b" t="t" l="l"/>
            <a:pathLst>
              <a:path h="5864405" w="10638377">
                <a:moveTo>
                  <a:pt x="0" y="0"/>
                </a:moveTo>
                <a:lnTo>
                  <a:pt x="10638377" y="0"/>
                </a:lnTo>
                <a:lnTo>
                  <a:pt x="10638377" y="5864405"/>
                </a:lnTo>
                <a:lnTo>
                  <a:pt x="0" y="5864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375416"/>
            <a:ext cx="2958151" cy="2395137"/>
            <a:chOff x="0" y="0"/>
            <a:chExt cx="3944201" cy="31935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32650" y="0"/>
              <a:ext cx="1478902" cy="1664025"/>
            </a:xfrm>
            <a:custGeom>
              <a:avLst/>
              <a:gdLst/>
              <a:ahLst/>
              <a:cxnLst/>
              <a:rect r="r" b="b" t="t" l="l"/>
              <a:pathLst>
                <a:path h="1664025" w="1478902">
                  <a:moveTo>
                    <a:pt x="0" y="0"/>
                  </a:moveTo>
                  <a:lnTo>
                    <a:pt x="1478902" y="0"/>
                  </a:lnTo>
                  <a:lnTo>
                    <a:pt x="1478902" y="1664025"/>
                  </a:lnTo>
                  <a:lnTo>
                    <a:pt x="0" y="1664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06802"/>
              <a:ext cx="3944201" cy="8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2100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DIRECTEUR GENERAL</a:t>
              </a:r>
            </a:p>
            <a:p>
              <a:pPr algn="ctr">
                <a:lnSpc>
                  <a:spcPts val="2646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MBA, Business Dev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50397" y="4375416"/>
            <a:ext cx="4540642" cy="2443541"/>
            <a:chOff x="0" y="0"/>
            <a:chExt cx="6054189" cy="3258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229672" y="0"/>
              <a:ext cx="1594845" cy="1661297"/>
            </a:xfrm>
            <a:custGeom>
              <a:avLst/>
              <a:gdLst/>
              <a:ahLst/>
              <a:cxnLst/>
              <a:rect r="r" b="b" t="t" l="l"/>
              <a:pathLst>
                <a:path h="1661297" w="1594845">
                  <a:moveTo>
                    <a:pt x="0" y="0"/>
                  </a:moveTo>
                  <a:lnTo>
                    <a:pt x="1594845" y="0"/>
                  </a:lnTo>
                  <a:lnTo>
                    <a:pt x="1594845" y="1661297"/>
                  </a:lnTo>
                  <a:lnTo>
                    <a:pt x="0" y="1661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371341"/>
              <a:ext cx="6054189" cy="8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2100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DIRECTEUR TECHNIQUE</a:t>
              </a:r>
            </a:p>
            <a:p>
              <a:pPr algn="ctr">
                <a:lnSpc>
                  <a:spcPts val="2646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Fullstack dev, 7 ans d’expérience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86887" y="4375416"/>
            <a:ext cx="2372413" cy="2395137"/>
            <a:chOff x="0" y="0"/>
            <a:chExt cx="3163217" cy="31935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29558" y="0"/>
              <a:ext cx="1504101" cy="1381893"/>
            </a:xfrm>
            <a:custGeom>
              <a:avLst/>
              <a:gdLst/>
              <a:ahLst/>
              <a:cxnLst/>
              <a:rect r="r" b="b" t="t" l="l"/>
              <a:pathLst>
                <a:path h="1381893" w="1504101">
                  <a:moveTo>
                    <a:pt x="0" y="0"/>
                  </a:moveTo>
                  <a:lnTo>
                    <a:pt x="1504101" y="0"/>
                  </a:lnTo>
                  <a:lnTo>
                    <a:pt x="1504101" y="1381893"/>
                  </a:lnTo>
                  <a:lnTo>
                    <a:pt x="0" y="1381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306802"/>
              <a:ext cx="3163217" cy="8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2100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SPONSOR</a:t>
              </a:r>
            </a:p>
            <a:p>
              <a:pPr algn="ctr">
                <a:lnSpc>
                  <a:spcPts val="2646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Réseaux sociaux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54584" y="4324966"/>
            <a:ext cx="2876273" cy="2445587"/>
            <a:chOff x="0" y="0"/>
            <a:chExt cx="3835031" cy="32607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43585" y="0"/>
              <a:ext cx="1347860" cy="1664025"/>
            </a:xfrm>
            <a:custGeom>
              <a:avLst/>
              <a:gdLst/>
              <a:ahLst/>
              <a:cxnLst/>
              <a:rect r="r" b="b" t="t" l="l"/>
              <a:pathLst>
                <a:path h="1664025" w="1347860">
                  <a:moveTo>
                    <a:pt x="0" y="0"/>
                  </a:moveTo>
                  <a:lnTo>
                    <a:pt x="1347860" y="0"/>
                  </a:lnTo>
                  <a:lnTo>
                    <a:pt x="1347860" y="1664025"/>
                  </a:lnTo>
                  <a:lnTo>
                    <a:pt x="0" y="1664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374069"/>
              <a:ext cx="3835031" cy="8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2100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PRODUCT MANAGER</a:t>
              </a:r>
            </a:p>
            <a:p>
              <a:pPr algn="ctr">
                <a:lnSpc>
                  <a:spcPts val="2646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UX Expert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85940" y="3688475"/>
            <a:ext cx="16877583" cy="16877583"/>
          </a:xfrm>
          <a:custGeom>
            <a:avLst/>
            <a:gdLst/>
            <a:ahLst/>
            <a:cxnLst/>
            <a:rect r="r" b="b" t="t" l="l"/>
            <a:pathLst>
              <a:path h="16877583" w="16877583">
                <a:moveTo>
                  <a:pt x="0" y="0"/>
                </a:moveTo>
                <a:lnTo>
                  <a:pt x="16877584" y="0"/>
                </a:lnTo>
                <a:lnTo>
                  <a:pt x="16877584" y="16877583"/>
                </a:lnTo>
                <a:lnTo>
                  <a:pt x="0" y="1687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1746" y="-9565320"/>
            <a:ext cx="16877583" cy="16877583"/>
          </a:xfrm>
          <a:custGeom>
            <a:avLst/>
            <a:gdLst/>
            <a:ahLst/>
            <a:cxnLst/>
            <a:rect r="r" b="b" t="t" l="l"/>
            <a:pathLst>
              <a:path h="16877583" w="16877583">
                <a:moveTo>
                  <a:pt x="0" y="0"/>
                </a:moveTo>
                <a:lnTo>
                  <a:pt x="16877583" y="0"/>
                </a:lnTo>
                <a:lnTo>
                  <a:pt x="16877583" y="16877583"/>
                </a:lnTo>
                <a:lnTo>
                  <a:pt x="0" y="1687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545196"/>
            <a:ext cx="5066791" cy="6205538"/>
            <a:chOff x="0" y="0"/>
            <a:chExt cx="6755722" cy="827405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755722" cy="8274050"/>
              <a:chOff x="0" y="0"/>
              <a:chExt cx="829947" cy="10164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29947" cy="1016475"/>
              </a:xfrm>
              <a:custGeom>
                <a:avLst/>
                <a:gdLst/>
                <a:ahLst/>
                <a:cxnLst/>
                <a:rect r="r" b="b" t="t" l="l"/>
                <a:pathLst>
                  <a:path h="1016475" w="829947">
                    <a:moveTo>
                      <a:pt x="705487" y="1016475"/>
                    </a:moveTo>
                    <a:lnTo>
                      <a:pt x="124460" y="1016475"/>
                    </a:lnTo>
                    <a:cubicBezTo>
                      <a:pt x="55880" y="1016475"/>
                      <a:pt x="0" y="960595"/>
                      <a:pt x="0" y="8920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5487" y="0"/>
                    </a:lnTo>
                    <a:cubicBezTo>
                      <a:pt x="774067" y="0"/>
                      <a:pt x="829947" y="55880"/>
                      <a:pt x="829947" y="124460"/>
                    </a:cubicBezTo>
                    <a:lnTo>
                      <a:pt x="829947" y="892015"/>
                    </a:lnTo>
                    <a:cubicBezTo>
                      <a:pt x="829947" y="960595"/>
                      <a:pt x="774067" y="1016475"/>
                      <a:pt x="705487" y="1016475"/>
                    </a:cubicBezTo>
                    <a:close/>
                  </a:path>
                </a:pathLst>
              </a:custGeom>
              <a:solidFill>
                <a:srgbClr val="2E2D2D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406821" y="2982156"/>
              <a:ext cx="5942080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8FAB38"/>
                  </a:solidFill>
                  <a:latin typeface="Mont Bold"/>
                  <a:ea typeface="Mont Bold"/>
                  <a:cs typeface="Mont Bold"/>
                  <a:sym typeface="Mont Bold"/>
                </a:rPr>
                <a:t>Phase de lancement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10473" y="4490281"/>
              <a:ext cx="5334240" cy="1939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9"/>
                </a:lnSpc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→ Montée progressive des ventes, acquisition c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ents, ajuste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me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nts du modèle.</a:t>
              </a:r>
            </a:p>
            <a:p>
              <a:pPr algn="l" marL="0" indent="0" lvl="0">
                <a:lnSpc>
                  <a:spcPts val="2379"/>
                </a:lnSpc>
              </a:pPr>
            </a:p>
            <a:p>
              <a:pPr algn="l" marL="0" indent="0" lvl="0">
                <a:lnSpc>
                  <a:spcPts val="2379"/>
                </a:lnSpc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→ Pas 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ncor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 r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en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able.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510961" y="726103"/>
              <a:ext cx="3733800" cy="1371612"/>
              <a:chOff x="0" y="0"/>
              <a:chExt cx="737541" cy="27093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37541" cy="270936"/>
              </a:xfrm>
              <a:custGeom>
                <a:avLst/>
                <a:gdLst/>
                <a:ahLst/>
                <a:cxnLst/>
                <a:rect r="r" b="b" t="t" l="l"/>
                <a:pathLst>
                  <a:path h="270936" w="737541">
                    <a:moveTo>
                      <a:pt x="55293" y="0"/>
                    </a:moveTo>
                    <a:lnTo>
                      <a:pt x="682248" y="0"/>
                    </a:lnTo>
                    <a:cubicBezTo>
                      <a:pt x="712785" y="0"/>
                      <a:pt x="737541" y="24755"/>
                      <a:pt x="737541" y="55293"/>
                    </a:cubicBezTo>
                    <a:lnTo>
                      <a:pt x="737541" y="215643"/>
                    </a:lnTo>
                    <a:cubicBezTo>
                      <a:pt x="737541" y="230308"/>
                      <a:pt x="731715" y="244371"/>
                      <a:pt x="721346" y="254741"/>
                    </a:cubicBezTo>
                    <a:cubicBezTo>
                      <a:pt x="710977" y="265110"/>
                      <a:pt x="696913" y="270936"/>
                      <a:pt x="682248" y="270936"/>
                    </a:cubicBezTo>
                    <a:lnTo>
                      <a:pt x="55293" y="270936"/>
                    </a:lnTo>
                    <a:cubicBezTo>
                      <a:pt x="24755" y="270936"/>
                      <a:pt x="0" y="246180"/>
                      <a:pt x="0" y="215643"/>
                    </a:cubicBezTo>
                    <a:lnTo>
                      <a:pt x="0" y="55293"/>
                    </a:lnTo>
                    <a:cubicBezTo>
                      <a:pt x="0" y="24755"/>
                      <a:pt x="24755" y="0"/>
                      <a:pt x="5529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100000">
                    <a:srgbClr val="8EAE38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42875"/>
                <a:ext cx="737541" cy="4138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10"/>
                  </a:lnSpc>
                </a:pPr>
                <a:r>
                  <a:rPr lang="en-US" b="true" sz="3500">
                    <a:solidFill>
                      <a:srgbClr val="000000"/>
                    </a:solidFill>
                    <a:latin typeface="Mont Bold"/>
                    <a:ea typeface="Mont Bold"/>
                    <a:cs typeface="Mont Bold"/>
                    <a:sym typeface="Mont Bold"/>
                  </a:rPr>
                  <a:t>MOIS 1 À 3</a:t>
                </a: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6610604" y="2545196"/>
            <a:ext cx="5066791" cy="6205538"/>
            <a:chOff x="0" y="0"/>
            <a:chExt cx="6755722" cy="827405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755722" cy="8274050"/>
              <a:chOff x="0" y="0"/>
              <a:chExt cx="829947" cy="10164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29947" cy="1016475"/>
              </a:xfrm>
              <a:custGeom>
                <a:avLst/>
                <a:gdLst/>
                <a:ahLst/>
                <a:cxnLst/>
                <a:rect r="r" b="b" t="t" l="l"/>
                <a:pathLst>
                  <a:path h="1016475" w="829947">
                    <a:moveTo>
                      <a:pt x="705487" y="1016475"/>
                    </a:moveTo>
                    <a:lnTo>
                      <a:pt x="124460" y="1016475"/>
                    </a:lnTo>
                    <a:cubicBezTo>
                      <a:pt x="55880" y="1016475"/>
                      <a:pt x="0" y="960595"/>
                      <a:pt x="0" y="8920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5487" y="0"/>
                    </a:lnTo>
                    <a:cubicBezTo>
                      <a:pt x="774067" y="0"/>
                      <a:pt x="829947" y="55880"/>
                      <a:pt x="829947" y="124460"/>
                    </a:cubicBezTo>
                    <a:lnTo>
                      <a:pt x="829947" y="892015"/>
                    </a:lnTo>
                    <a:cubicBezTo>
                      <a:pt x="829947" y="960595"/>
                      <a:pt x="774067" y="1016475"/>
                      <a:pt x="705487" y="1016475"/>
                    </a:cubicBezTo>
                    <a:close/>
                  </a:path>
                </a:pathLst>
              </a:custGeom>
              <a:solidFill>
                <a:srgbClr val="2E2D2D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90126" y="2982156"/>
              <a:ext cx="5975470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8FAB38"/>
                  </a:solidFill>
                  <a:latin typeface="Mont Bold"/>
                  <a:ea typeface="Mont Bold"/>
                  <a:cs typeface="Mont Bold"/>
                  <a:sym typeface="Mont Bold"/>
                </a:rPr>
                <a:t>Seuil de rentabilité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10741" y="4490281"/>
              <a:ext cx="5334240" cy="3120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→ Seuil de rentabilité atteint.</a:t>
              </a:r>
            </a:p>
            <a:p>
              <a:pPr algn="l">
                <a:lnSpc>
                  <a:spcPts val="2379"/>
                </a:lnSpc>
              </a:pPr>
            </a:p>
            <a:p>
              <a:pPr algn="l" marL="0" indent="0" lvl="0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→ À partir du mois 6, le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 revenus couvrent tous les coûts.</a:t>
              </a:r>
            </a:p>
            <a:p>
              <a:pPr algn="l" marL="0" indent="0" lvl="0">
                <a:lnSpc>
                  <a:spcPts val="2379"/>
                </a:lnSpc>
              </a:pPr>
            </a:p>
            <a:p>
              <a:pPr algn="l" marL="0" indent="0" lvl="0">
                <a:lnSpc>
                  <a:spcPts val="2379"/>
                </a:lnSpc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→ Il faut 150 000 € de chiffre d’affaires mensuel pour ne pl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us perdre d’argent.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1510961" y="726103"/>
              <a:ext cx="3733800" cy="1371612"/>
              <a:chOff x="0" y="0"/>
              <a:chExt cx="737541" cy="27093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37541" cy="270936"/>
              </a:xfrm>
              <a:custGeom>
                <a:avLst/>
                <a:gdLst/>
                <a:ahLst/>
                <a:cxnLst/>
                <a:rect r="r" b="b" t="t" l="l"/>
                <a:pathLst>
                  <a:path h="270936" w="737541">
                    <a:moveTo>
                      <a:pt x="55293" y="0"/>
                    </a:moveTo>
                    <a:lnTo>
                      <a:pt x="682248" y="0"/>
                    </a:lnTo>
                    <a:cubicBezTo>
                      <a:pt x="712785" y="0"/>
                      <a:pt x="737541" y="24755"/>
                      <a:pt x="737541" y="55293"/>
                    </a:cubicBezTo>
                    <a:lnTo>
                      <a:pt x="737541" y="215643"/>
                    </a:lnTo>
                    <a:cubicBezTo>
                      <a:pt x="737541" y="230308"/>
                      <a:pt x="731715" y="244371"/>
                      <a:pt x="721346" y="254741"/>
                    </a:cubicBezTo>
                    <a:cubicBezTo>
                      <a:pt x="710977" y="265110"/>
                      <a:pt x="696913" y="270936"/>
                      <a:pt x="682248" y="270936"/>
                    </a:cubicBezTo>
                    <a:lnTo>
                      <a:pt x="55293" y="270936"/>
                    </a:lnTo>
                    <a:cubicBezTo>
                      <a:pt x="24755" y="270936"/>
                      <a:pt x="0" y="246180"/>
                      <a:pt x="0" y="215643"/>
                    </a:cubicBezTo>
                    <a:lnTo>
                      <a:pt x="0" y="55293"/>
                    </a:lnTo>
                    <a:cubicBezTo>
                      <a:pt x="0" y="24755"/>
                      <a:pt x="24755" y="0"/>
                      <a:pt x="5529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100000">
                    <a:srgbClr val="8EAE38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42875"/>
                <a:ext cx="737541" cy="4138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10"/>
                  </a:lnSpc>
                </a:pPr>
                <a:r>
                  <a:rPr lang="en-US" b="true" sz="3500">
                    <a:solidFill>
                      <a:srgbClr val="000000"/>
                    </a:solidFill>
                    <a:latin typeface="Mont Bold"/>
                    <a:ea typeface="Mont Bold"/>
                    <a:cs typeface="Mont Bold"/>
                    <a:sym typeface="Mont Bold"/>
                  </a:rPr>
                  <a:t>MOIS 6</a:t>
                </a: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2192509" y="2545196"/>
            <a:ext cx="5066791" cy="6205538"/>
            <a:chOff x="0" y="0"/>
            <a:chExt cx="6755722" cy="827405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755722" cy="8274050"/>
              <a:chOff x="0" y="0"/>
              <a:chExt cx="829947" cy="10164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29947" cy="1016475"/>
              </a:xfrm>
              <a:custGeom>
                <a:avLst/>
                <a:gdLst/>
                <a:ahLst/>
                <a:cxnLst/>
                <a:rect r="r" b="b" t="t" l="l"/>
                <a:pathLst>
                  <a:path h="1016475" w="829947">
                    <a:moveTo>
                      <a:pt x="705487" y="1016475"/>
                    </a:moveTo>
                    <a:lnTo>
                      <a:pt x="124460" y="1016475"/>
                    </a:lnTo>
                    <a:cubicBezTo>
                      <a:pt x="55880" y="1016475"/>
                      <a:pt x="0" y="960595"/>
                      <a:pt x="0" y="8920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5487" y="0"/>
                    </a:lnTo>
                    <a:cubicBezTo>
                      <a:pt x="774067" y="0"/>
                      <a:pt x="829947" y="55880"/>
                      <a:pt x="829947" y="124460"/>
                    </a:cubicBezTo>
                    <a:lnTo>
                      <a:pt x="829947" y="892015"/>
                    </a:lnTo>
                    <a:cubicBezTo>
                      <a:pt x="829947" y="960595"/>
                      <a:pt x="774067" y="1016475"/>
                      <a:pt x="705487" y="1016475"/>
                    </a:cubicBezTo>
                    <a:close/>
                  </a:path>
                </a:pathLst>
              </a:custGeom>
              <a:solidFill>
                <a:srgbClr val="2E2D2D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10718" y="2982156"/>
              <a:ext cx="613428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8FAB38"/>
                  </a:solidFill>
                  <a:latin typeface="Mont Bold"/>
                  <a:ea typeface="Mont Bold"/>
                  <a:cs typeface="Mont Bold"/>
                  <a:sym typeface="Mont Bold"/>
                </a:rPr>
                <a:t>C.A</a:t>
              </a:r>
              <a:r>
                <a:rPr lang="en-US" b="true" sz="3200">
                  <a:solidFill>
                    <a:srgbClr val="8FAB38"/>
                  </a:solidFill>
                  <a:latin typeface="Mont Bold"/>
                  <a:ea typeface="Mont Bold"/>
                  <a:cs typeface="Mont Bold"/>
                  <a:sym typeface="Mont Bold"/>
                </a:rPr>
                <a:t> annuel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711758" y="4490281"/>
              <a:ext cx="5479727" cy="3514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→ 1,2 M€ de revenus.</a:t>
              </a:r>
            </a:p>
            <a:p>
              <a:pPr algn="l">
                <a:lnSpc>
                  <a:spcPts val="2379"/>
                </a:lnSpc>
              </a:pPr>
            </a:p>
            <a:p>
              <a:pPr algn="l" marL="0" indent="0" lvl="0">
                <a:lnSpc>
                  <a:spcPts val="2379"/>
                </a:lnSpc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→ C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roissance et rentabilité sur l’ensemble de l’année.</a:t>
              </a:r>
            </a:p>
            <a:p>
              <a:pPr algn="l">
                <a:lnSpc>
                  <a:spcPts val="2379"/>
                </a:lnSpc>
              </a:pPr>
            </a:p>
            <a:p>
              <a:pPr algn="l">
                <a:lnSpc>
                  <a:spcPts val="2379"/>
                </a:lnSpc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→ 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EBITDA +180 k€</a:t>
              </a:r>
            </a:p>
            <a:p>
              <a:pPr algn="l">
                <a:lnSpc>
                  <a:spcPts val="2379"/>
                </a:lnSpc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L’entreprise est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re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ntable même après coûts.</a:t>
              </a:r>
            </a:p>
            <a:p>
              <a:pPr algn="l" marL="0" indent="0" lvl="0">
                <a:lnSpc>
                  <a:spcPts val="2379"/>
                </a:lnSpc>
              </a:pP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1510961" y="726103"/>
              <a:ext cx="3733800" cy="1371612"/>
              <a:chOff x="0" y="0"/>
              <a:chExt cx="737541" cy="27093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37541" cy="270936"/>
              </a:xfrm>
              <a:custGeom>
                <a:avLst/>
                <a:gdLst/>
                <a:ahLst/>
                <a:cxnLst/>
                <a:rect r="r" b="b" t="t" l="l"/>
                <a:pathLst>
                  <a:path h="270936" w="737541">
                    <a:moveTo>
                      <a:pt x="55293" y="0"/>
                    </a:moveTo>
                    <a:lnTo>
                      <a:pt x="682248" y="0"/>
                    </a:lnTo>
                    <a:cubicBezTo>
                      <a:pt x="712785" y="0"/>
                      <a:pt x="737541" y="24755"/>
                      <a:pt x="737541" y="55293"/>
                    </a:cubicBezTo>
                    <a:lnTo>
                      <a:pt x="737541" y="215643"/>
                    </a:lnTo>
                    <a:cubicBezTo>
                      <a:pt x="737541" y="230308"/>
                      <a:pt x="731715" y="244371"/>
                      <a:pt x="721346" y="254741"/>
                    </a:cubicBezTo>
                    <a:cubicBezTo>
                      <a:pt x="710977" y="265110"/>
                      <a:pt x="696913" y="270936"/>
                      <a:pt x="682248" y="270936"/>
                    </a:cubicBezTo>
                    <a:lnTo>
                      <a:pt x="55293" y="270936"/>
                    </a:lnTo>
                    <a:cubicBezTo>
                      <a:pt x="24755" y="270936"/>
                      <a:pt x="0" y="246180"/>
                      <a:pt x="0" y="215643"/>
                    </a:cubicBezTo>
                    <a:lnTo>
                      <a:pt x="0" y="55293"/>
                    </a:lnTo>
                    <a:cubicBezTo>
                      <a:pt x="0" y="24755"/>
                      <a:pt x="24755" y="0"/>
                      <a:pt x="5529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100000">
                    <a:srgbClr val="8EAE38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42875"/>
                <a:ext cx="737541" cy="4138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10"/>
                  </a:lnSpc>
                </a:pPr>
                <a:r>
                  <a:rPr lang="en-US" b="true" sz="3500">
                    <a:solidFill>
                      <a:srgbClr val="000000"/>
                    </a:solidFill>
                    <a:latin typeface="Mont Bold"/>
                    <a:ea typeface="Mont Bold"/>
                    <a:cs typeface="Mont Bold"/>
                    <a:sym typeface="Mont Bold"/>
                  </a:rPr>
                  <a:t>ANNÉE 1</a:t>
                </a: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2772815" y="904875"/>
            <a:ext cx="12742369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PROJECTIONS FINANCIÈRES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27393" y="3557866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4915754"/>
            <a:ext cx="16230600" cy="381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4744304"/>
            <a:ext cx="5039109" cy="2288036"/>
            <a:chOff x="0" y="0"/>
            <a:chExt cx="6718812" cy="30507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578910"/>
              <a:ext cx="671881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500 000€ (Base)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7650"/>
              <a:ext cx="671881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</a:pPr>
              <a:r>
                <a:rPr lang="en-US" sz="3200">
                  <a:solidFill>
                    <a:srgbClr val="8EAE38"/>
                  </a:solidFill>
                  <a:latin typeface="Garet"/>
                  <a:ea typeface="Garet"/>
                  <a:cs typeface="Garet"/>
                  <a:sym typeface="Garet"/>
                </a:rPr>
                <a:t>LEVÉE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810006" y="0"/>
              <a:ext cx="3098800" cy="508000"/>
            </a:xfrm>
            <a:prstGeom prst="rect">
              <a:avLst/>
            </a:prstGeom>
            <a:solidFill>
              <a:srgbClr val="8EAE38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6624446" y="4744304"/>
            <a:ext cx="5039109" cy="2288036"/>
            <a:chOff x="0" y="0"/>
            <a:chExt cx="6718812" cy="305071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578910"/>
              <a:ext cx="6718812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30% Tech, 30% Ops, 20% Marketing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17650"/>
              <a:ext cx="671881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</a:pPr>
              <a:r>
                <a:rPr lang="en-US" sz="3200">
                  <a:solidFill>
                    <a:srgbClr val="8EAE38"/>
                  </a:solidFill>
                  <a:latin typeface="Garet"/>
                  <a:ea typeface="Garet"/>
                  <a:cs typeface="Garet"/>
                  <a:sym typeface="Garet"/>
                </a:rPr>
                <a:t>USAGE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1810006" y="0"/>
              <a:ext cx="3098800" cy="508000"/>
            </a:xfrm>
            <a:prstGeom prst="rect">
              <a:avLst/>
            </a:prstGeom>
            <a:solidFill>
              <a:srgbClr val="8EAE38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4852369" y="2143410"/>
            <a:ext cx="8583261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72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FINANCEMENT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866560" y="4744304"/>
            <a:ext cx="5746370" cy="3405600"/>
            <a:chOff x="0" y="0"/>
            <a:chExt cx="7661827" cy="454080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468207"/>
              <a:ext cx="7661827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</a:pPr>
              <a:r>
                <a:rPr lang="en-US" sz="3200">
                  <a:solidFill>
                    <a:srgbClr val="8EAE38"/>
                  </a:solidFill>
                  <a:latin typeface="Garet"/>
                  <a:ea typeface="Garet"/>
                  <a:cs typeface="Garet"/>
                  <a:sym typeface="Garet"/>
                </a:rPr>
                <a:t>ÉTAPES CLÉS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rot="0">
              <a:off x="2281514" y="0"/>
              <a:ext cx="3098800" cy="508000"/>
            </a:xfrm>
            <a:prstGeom prst="rect">
              <a:avLst/>
            </a:prstGeom>
            <a:solidFill>
              <a:srgbClr val="8EAE38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1140757" y="2583095"/>
              <a:ext cx="5380314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Lancement et test.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+ 6 mois : Seuil de rentabilité atteint.</a:t>
              </a:r>
            </a:p>
            <a:p>
              <a:pPr algn="ctr" marL="0" indent="0" lvl="0">
                <a:lnSpc>
                  <a:spcPts val="294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2088237">
            <a:off x="14950922" y="-6091397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83154">
            <a:off x="11681455" y="-884789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06585" y="4426239"/>
            <a:ext cx="4717789" cy="4352864"/>
            <a:chOff x="0" y="0"/>
            <a:chExt cx="1208544" cy="1115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8544" cy="1115062"/>
            </a:xfrm>
            <a:custGeom>
              <a:avLst/>
              <a:gdLst/>
              <a:ahLst/>
              <a:cxnLst/>
              <a:rect r="r" b="b" t="t" l="l"/>
              <a:pathLst>
                <a:path h="1115062" w="1208544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37199" y="5733772"/>
            <a:ext cx="445656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b="true" sz="3000">
                <a:solidFill>
                  <a:srgbClr val="8EAE38"/>
                </a:solidFill>
                <a:latin typeface="Mont Bold"/>
                <a:ea typeface="Mont Bold"/>
                <a:cs typeface="Mont Bold"/>
                <a:sym typeface="Mont Bold"/>
              </a:rPr>
              <a:t>MOMENTUM PARFAIT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4738" y="6626349"/>
            <a:ext cx="3781483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Crise du pouvoir d’achat </a:t>
            </a:r>
          </a:p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+ urgence écologique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079947" y="3840199"/>
            <a:ext cx="1171065" cy="1171065"/>
            <a:chOff x="0" y="0"/>
            <a:chExt cx="1561420" cy="156142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561420" cy="156142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66360" y="63838"/>
              <a:ext cx="1028700" cy="124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39"/>
                </a:lnSpc>
              </a:pPr>
              <a:r>
                <a:rPr lang="en-US" b="true" sz="5199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51471" y="7395016"/>
            <a:ext cx="1458955" cy="1278777"/>
            <a:chOff x="0" y="0"/>
            <a:chExt cx="1945274" cy="1705036"/>
          </a:xfrm>
        </p:grpSpPr>
        <p:sp>
          <p:nvSpPr>
            <p:cNvPr name="Freeform 14" id="14"/>
            <p:cNvSpPr/>
            <p:nvPr/>
          </p:nvSpPr>
          <p:spPr>
            <a:xfrm flipH="false" flipV="true" rot="0">
              <a:off x="0" y="0"/>
              <a:ext cx="1339276" cy="1339276"/>
            </a:xfrm>
            <a:custGeom>
              <a:avLst/>
              <a:gdLst/>
              <a:ahLst/>
              <a:cxnLst/>
              <a:rect r="r" b="b" t="t" l="l"/>
              <a:pathLst>
                <a:path h="1339276" w="1339276">
                  <a:moveTo>
                    <a:pt x="0" y="1339276"/>
                  </a:moveTo>
                  <a:lnTo>
                    <a:pt x="1339276" y="1339276"/>
                  </a:lnTo>
                  <a:lnTo>
                    <a:pt x="1339276" y="0"/>
                  </a:lnTo>
                  <a:lnTo>
                    <a:pt x="0" y="0"/>
                  </a:lnTo>
                  <a:lnTo>
                    <a:pt x="0" y="1339276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8100000">
              <a:off x="778864" y="541045"/>
              <a:ext cx="967703" cy="962864"/>
            </a:xfrm>
            <a:custGeom>
              <a:avLst/>
              <a:gdLst/>
              <a:ahLst/>
              <a:cxnLst/>
              <a:rect r="r" b="b" t="t" l="l"/>
              <a:pathLst>
                <a:path h="962864" w="967703">
                  <a:moveTo>
                    <a:pt x="0" y="0"/>
                  </a:moveTo>
                  <a:lnTo>
                    <a:pt x="967703" y="0"/>
                  </a:lnTo>
                  <a:lnTo>
                    <a:pt x="967703" y="962864"/>
                  </a:lnTo>
                  <a:lnTo>
                    <a:pt x="0" y="962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786766" y="3173957"/>
            <a:ext cx="4717789" cy="4938396"/>
            <a:chOff x="0" y="0"/>
            <a:chExt cx="6290385" cy="658452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780710"/>
              <a:ext cx="6290385" cy="5803818"/>
              <a:chOff x="0" y="0"/>
              <a:chExt cx="1208544" cy="11150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08544" cy="1115062"/>
              </a:xfrm>
              <a:custGeom>
                <a:avLst/>
                <a:gdLst/>
                <a:ahLst/>
                <a:cxnLst/>
                <a:rect r="r" b="b" t="t" l="l"/>
                <a:pathLst>
                  <a:path h="1115062" w="1208544">
                    <a:moveTo>
                      <a:pt x="1084084" y="1115062"/>
                    </a:moveTo>
                    <a:lnTo>
                      <a:pt x="124460" y="1115062"/>
                    </a:lnTo>
                    <a:cubicBezTo>
                      <a:pt x="55880" y="1115062"/>
                      <a:pt x="0" y="1059182"/>
                      <a:pt x="0" y="990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84084" y="0"/>
                    </a:lnTo>
                    <a:cubicBezTo>
                      <a:pt x="1152664" y="0"/>
                      <a:pt x="1208544" y="55880"/>
                      <a:pt x="1208544" y="124460"/>
                    </a:cubicBezTo>
                    <a:lnTo>
                      <a:pt x="1208544" y="990602"/>
                    </a:lnTo>
                    <a:cubicBezTo>
                      <a:pt x="1208544" y="1059182"/>
                      <a:pt x="1152664" y="1115062"/>
                      <a:pt x="1084084" y="1115062"/>
                    </a:cubicBezTo>
                    <a:close/>
                  </a:path>
                </a:pathLst>
              </a:custGeom>
              <a:solidFill>
                <a:srgbClr val="2E2D2D">
                  <a:alpha val="60000"/>
                </a:srgbClr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74152" y="2562186"/>
              <a:ext cx="5942080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8EAE38"/>
                  </a:solidFill>
                  <a:latin typeface="Mont Bold"/>
                  <a:ea typeface="Mont Bold"/>
                  <a:cs typeface="Mont Bold"/>
                  <a:sym typeface="Mont Bold"/>
                </a:rPr>
                <a:t>TECHNOLOGIE PRÊTE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24204" y="3730064"/>
              <a:ext cx="5041977" cy="967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Paiements et QR codes</a:t>
              </a:r>
            </a:p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déjà opérationnels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2364483" y="0"/>
              <a:ext cx="1561420" cy="156142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630842" y="63838"/>
              <a:ext cx="1028700" cy="124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39"/>
                </a:lnSpc>
              </a:pPr>
              <a:r>
                <a:rPr lang="en-US" b="true" sz="5199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263626" y="3840707"/>
            <a:ext cx="4717789" cy="4938396"/>
            <a:chOff x="0" y="0"/>
            <a:chExt cx="6290385" cy="658452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780710"/>
              <a:ext cx="6290385" cy="5803818"/>
              <a:chOff x="0" y="0"/>
              <a:chExt cx="1208544" cy="111506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208544" cy="1115062"/>
              </a:xfrm>
              <a:custGeom>
                <a:avLst/>
                <a:gdLst/>
                <a:ahLst/>
                <a:cxnLst/>
                <a:rect r="r" b="b" t="t" l="l"/>
                <a:pathLst>
                  <a:path h="1115062" w="1208544">
                    <a:moveTo>
                      <a:pt x="1084084" y="1115062"/>
                    </a:moveTo>
                    <a:lnTo>
                      <a:pt x="124460" y="1115062"/>
                    </a:lnTo>
                    <a:cubicBezTo>
                      <a:pt x="55880" y="1115062"/>
                      <a:pt x="0" y="1059182"/>
                      <a:pt x="0" y="990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84084" y="0"/>
                    </a:lnTo>
                    <a:cubicBezTo>
                      <a:pt x="1152664" y="0"/>
                      <a:pt x="1208544" y="55880"/>
                      <a:pt x="1208544" y="124460"/>
                    </a:cubicBezTo>
                    <a:lnTo>
                      <a:pt x="1208544" y="990602"/>
                    </a:lnTo>
                    <a:cubicBezTo>
                      <a:pt x="1208544" y="1059182"/>
                      <a:pt x="1152664" y="1115062"/>
                      <a:pt x="1084084" y="1115062"/>
                    </a:cubicBezTo>
                    <a:close/>
                  </a:path>
                </a:pathLst>
              </a:custGeom>
              <a:solidFill>
                <a:srgbClr val="2E2D2D">
                  <a:alpha val="60000"/>
                </a:srgbClr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174152" y="2562186"/>
              <a:ext cx="5942080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8EAE38"/>
                  </a:solidFill>
                  <a:latin typeface="Mont Bold"/>
                  <a:ea typeface="Mont Bold"/>
                  <a:cs typeface="Mont Bold"/>
                  <a:sym typeface="Mont Bold"/>
                </a:rPr>
                <a:t>MARCHÉ DEMANDE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624204" y="3834839"/>
              <a:ext cx="5041977" cy="2081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0"/>
                </a:lnSpc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Demande réelle des clients</a:t>
              </a:r>
            </a:p>
            <a:p>
              <a:pPr algn="ctr">
                <a:lnSpc>
                  <a:spcPts val="1890"/>
                </a:lnSpc>
              </a:pPr>
            </a:p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Prévision d’un test concret sur 10 magasins pour valider le modèle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2364483" y="0"/>
              <a:ext cx="1561420" cy="1561420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630842" y="63838"/>
              <a:ext cx="1028700" cy="124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39"/>
                </a:lnSpc>
              </a:pPr>
              <a:r>
                <a:rPr lang="en-US" b="true" sz="5199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3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243587" y="3954243"/>
            <a:ext cx="1488192" cy="1286690"/>
            <a:chOff x="0" y="0"/>
            <a:chExt cx="1984256" cy="1715587"/>
          </a:xfrm>
        </p:grpSpPr>
        <p:sp>
          <p:nvSpPr>
            <p:cNvPr name="Freeform 35" id="35"/>
            <p:cNvSpPr/>
            <p:nvPr/>
          </p:nvSpPr>
          <p:spPr>
            <a:xfrm flipH="true" flipV="true" rot="-10800000">
              <a:off x="0" y="376311"/>
              <a:ext cx="1339276" cy="1339276"/>
            </a:xfrm>
            <a:custGeom>
              <a:avLst/>
              <a:gdLst/>
              <a:ahLst/>
              <a:cxnLst/>
              <a:rect r="r" b="b" t="t" l="l"/>
              <a:pathLst>
                <a:path h="1339276" w="1339276">
                  <a:moveTo>
                    <a:pt x="1339276" y="1339276"/>
                  </a:moveTo>
                  <a:lnTo>
                    <a:pt x="0" y="1339276"/>
                  </a:lnTo>
                  <a:lnTo>
                    <a:pt x="0" y="0"/>
                  </a:lnTo>
                  <a:lnTo>
                    <a:pt x="1339276" y="0"/>
                  </a:lnTo>
                  <a:lnTo>
                    <a:pt x="1339276" y="1339276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8100000">
              <a:off x="817847" y="201126"/>
              <a:ext cx="967703" cy="962864"/>
            </a:xfrm>
            <a:custGeom>
              <a:avLst/>
              <a:gdLst/>
              <a:ahLst/>
              <a:cxnLst/>
              <a:rect r="r" b="b" t="t" l="l"/>
              <a:pathLst>
                <a:path h="962864" w="967703">
                  <a:moveTo>
                    <a:pt x="0" y="0"/>
                  </a:moveTo>
                  <a:lnTo>
                    <a:pt x="967702" y="0"/>
                  </a:lnTo>
                  <a:lnTo>
                    <a:pt x="967702" y="962865"/>
                  </a:lnTo>
                  <a:lnTo>
                    <a:pt x="0" y="962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4852369" y="1870616"/>
            <a:ext cx="8583261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72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CALL TO ACTION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24074" r="0" b="-240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75589" y="9540228"/>
            <a:ext cx="493682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https://justecobox.netlify.app/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77720" y="8557260"/>
            <a:ext cx="1057594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Jean-Rose     Evrad     Fawez     Alexandre     Khérol</a:t>
            </a:r>
          </a:p>
        </p:txBody>
      </p:sp>
      <p:sp>
        <p:nvSpPr>
          <p:cNvPr name="AutoShape 5" id="5"/>
          <p:cNvSpPr/>
          <p:nvPr/>
        </p:nvSpPr>
        <p:spPr>
          <a:xfrm>
            <a:off x="4725285" y="9267825"/>
            <a:ext cx="883742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77720" y="5349478"/>
            <a:ext cx="105325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8EAE38"/>
                </a:solidFill>
                <a:latin typeface="Garet"/>
                <a:ea typeface="Garet"/>
                <a:cs typeface="Garet"/>
                <a:sym typeface="Garet"/>
              </a:rPr>
              <a:t>@JUSTECOBOX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10202" y="317539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MERCI 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64001" y="-17405497"/>
            <a:ext cx="19259383" cy="19259383"/>
          </a:xfrm>
          <a:custGeom>
            <a:avLst/>
            <a:gdLst/>
            <a:ahLst/>
            <a:cxnLst/>
            <a:rect r="r" b="b" t="t" l="l"/>
            <a:pathLst>
              <a:path h="19259383" w="19259383">
                <a:moveTo>
                  <a:pt x="0" y="0"/>
                </a:moveTo>
                <a:lnTo>
                  <a:pt x="19259383" y="0"/>
                </a:lnTo>
                <a:lnTo>
                  <a:pt x="19259383" y="19259383"/>
                </a:lnTo>
                <a:lnTo>
                  <a:pt x="0" y="19259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382283" y="1848208"/>
            <a:ext cx="16877583" cy="16877583"/>
          </a:xfrm>
          <a:custGeom>
            <a:avLst/>
            <a:gdLst/>
            <a:ahLst/>
            <a:cxnLst/>
            <a:rect r="r" b="b" t="t" l="l"/>
            <a:pathLst>
              <a:path h="16877583" w="16877583">
                <a:moveTo>
                  <a:pt x="0" y="0"/>
                </a:moveTo>
                <a:lnTo>
                  <a:pt x="16877583" y="0"/>
                </a:lnTo>
                <a:lnTo>
                  <a:pt x="16877583" y="16877584"/>
                </a:lnTo>
                <a:lnTo>
                  <a:pt x="0" y="16877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72887" y="-9574181"/>
            <a:ext cx="16877583" cy="16877583"/>
          </a:xfrm>
          <a:custGeom>
            <a:avLst/>
            <a:gdLst/>
            <a:ahLst/>
            <a:cxnLst/>
            <a:rect r="r" b="b" t="t" l="l"/>
            <a:pathLst>
              <a:path h="16877583" w="16877583">
                <a:moveTo>
                  <a:pt x="0" y="0"/>
                </a:moveTo>
                <a:lnTo>
                  <a:pt x="16877583" y="0"/>
                </a:lnTo>
                <a:lnTo>
                  <a:pt x="16877583" y="16877583"/>
                </a:lnTo>
                <a:lnTo>
                  <a:pt x="0" y="1687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91746" y="3052762"/>
            <a:ext cx="5066791" cy="6205538"/>
            <a:chOff x="0" y="0"/>
            <a:chExt cx="6755722" cy="827405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755722" cy="8274050"/>
              <a:chOff x="0" y="0"/>
              <a:chExt cx="829947" cy="10164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29947" cy="1016475"/>
              </a:xfrm>
              <a:custGeom>
                <a:avLst/>
                <a:gdLst/>
                <a:ahLst/>
                <a:cxnLst/>
                <a:rect r="r" b="b" t="t" l="l"/>
                <a:pathLst>
                  <a:path h="1016475" w="829947">
                    <a:moveTo>
                      <a:pt x="705487" y="1016475"/>
                    </a:moveTo>
                    <a:lnTo>
                      <a:pt x="124460" y="1016475"/>
                    </a:lnTo>
                    <a:cubicBezTo>
                      <a:pt x="55880" y="1016475"/>
                      <a:pt x="0" y="960595"/>
                      <a:pt x="0" y="8920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5487" y="0"/>
                    </a:lnTo>
                    <a:cubicBezTo>
                      <a:pt x="774067" y="0"/>
                      <a:pt x="829947" y="55880"/>
                      <a:pt x="829947" y="124460"/>
                    </a:cubicBezTo>
                    <a:lnTo>
                      <a:pt x="829947" y="892015"/>
                    </a:lnTo>
                    <a:cubicBezTo>
                      <a:pt x="829947" y="960595"/>
                      <a:pt x="774067" y="1016475"/>
                      <a:pt x="705487" y="1016475"/>
                    </a:cubicBezTo>
                    <a:close/>
                  </a:path>
                </a:pathLst>
              </a:custGeom>
              <a:solidFill>
                <a:srgbClr val="2E2D2D">
                  <a:alpha val="60000"/>
                </a:srgbClr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406821" y="3013324"/>
              <a:ext cx="5942080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8FAB38"/>
                  </a:solidFill>
                  <a:latin typeface="Mont Bold"/>
                  <a:ea typeface="Mont Bold"/>
                  <a:cs typeface="Mont Bold"/>
                  <a:sym typeface="Mont Bold"/>
                </a:rPr>
                <a:t>Problème business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10741" y="4521449"/>
              <a:ext cx="5334240" cy="3514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La concurrence (TooGoodToGo, Phen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ix) </a:t>
              </a:r>
              <a:r>
                <a:rPr lang="en-US" b="true" sz="1699" u="non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capte 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cette valeur :</a:t>
              </a:r>
            </a:p>
            <a:p>
              <a:pPr algn="l" marL="0" indent="0" lvl="0">
                <a:lnSpc>
                  <a:spcPts val="2379"/>
                </a:lnSpc>
              </a:pP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Commission de 15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-20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% sur chaque panier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Pas de fidélisation dir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Do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nnées cli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nts chez le tiers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Dépe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ndanc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 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o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ssa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te</a:t>
              </a:r>
            </a:p>
            <a:p>
              <a:pPr algn="l" marL="0" indent="0" lvl="0">
                <a:lnSpc>
                  <a:spcPts val="2379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2489200" y="685650"/>
              <a:ext cx="1774536" cy="177453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7734" lIns="57734" bIns="57734" rIns="57734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791915" y="765152"/>
              <a:ext cx="1169106" cy="1407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91"/>
                </a:lnSpc>
              </a:pPr>
              <a:r>
                <a:rPr lang="en-US" b="true" sz="5909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762104" y="771525"/>
            <a:ext cx="876379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b="true" sz="72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LES PROBLÈMES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3052762"/>
            <a:ext cx="5066791" cy="6205538"/>
            <a:chOff x="0" y="0"/>
            <a:chExt cx="6755722" cy="827405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755722" cy="8274050"/>
              <a:chOff x="0" y="0"/>
              <a:chExt cx="829947" cy="10164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29947" cy="1016475"/>
              </a:xfrm>
              <a:custGeom>
                <a:avLst/>
                <a:gdLst/>
                <a:ahLst/>
                <a:cxnLst/>
                <a:rect r="r" b="b" t="t" l="l"/>
                <a:pathLst>
                  <a:path h="1016475" w="829947">
                    <a:moveTo>
                      <a:pt x="705487" y="1016475"/>
                    </a:moveTo>
                    <a:lnTo>
                      <a:pt x="124460" y="1016475"/>
                    </a:lnTo>
                    <a:cubicBezTo>
                      <a:pt x="55880" y="1016475"/>
                      <a:pt x="0" y="960595"/>
                      <a:pt x="0" y="8920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5487" y="0"/>
                    </a:lnTo>
                    <a:cubicBezTo>
                      <a:pt x="774067" y="0"/>
                      <a:pt x="829947" y="55880"/>
                      <a:pt x="829947" y="124460"/>
                    </a:cubicBezTo>
                    <a:lnTo>
                      <a:pt x="829947" y="892015"/>
                    </a:lnTo>
                    <a:cubicBezTo>
                      <a:pt x="829947" y="960595"/>
                      <a:pt x="774067" y="1016475"/>
                      <a:pt x="705487" y="1016475"/>
                    </a:cubicBezTo>
                    <a:close/>
                  </a:path>
                </a:pathLst>
              </a:custGeom>
              <a:solidFill>
                <a:srgbClr val="2E2D2D">
                  <a:alpha val="60000"/>
                </a:srgbClr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06821" y="2982156"/>
              <a:ext cx="5942080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8FAB38"/>
                  </a:solidFill>
                  <a:latin typeface="Mont Bold"/>
                  <a:ea typeface="Mont Bold"/>
                  <a:cs typeface="Mont Bold"/>
                  <a:sym typeface="Mont Bold"/>
                </a:rPr>
                <a:t>Problème sociétal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10473" y="4490281"/>
              <a:ext cx="5334240" cy="3120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Les étud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iants et jeunes actifs = </a:t>
              </a:r>
              <a:r>
                <a:rPr lang="en-US" b="true" sz="1699" u="non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15%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</a:p>
            <a:p>
              <a:pPr algn="l" marL="0" indent="0" lvl="0">
                <a:lnSpc>
                  <a:spcPts val="2379"/>
                </a:lnSpc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de leur clientèle potentielle mais :</a:t>
              </a:r>
            </a:p>
            <a:p>
              <a:pPr algn="l" marL="0" indent="0" lvl="0">
                <a:lnSpc>
                  <a:spcPts val="2379"/>
                </a:lnSpc>
              </a:pP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Perception "</a:t>
              </a:r>
              <a:r>
                <a:rPr lang="en-US" b="true" sz="1699" u="non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trop cher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"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Préfèrent les </a:t>
              </a:r>
              <a:r>
                <a:rPr lang="en-US" b="true" sz="1699" u="non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discounters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Manque de solutions adaptées (</a:t>
              </a:r>
              <a:r>
                <a:rPr lang="en-US" b="true" sz="1699" u="non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petites portions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)</a:t>
              </a:r>
            </a:p>
            <a:p>
              <a:pPr algn="l" marL="0" indent="0" lvl="0">
                <a:lnSpc>
                  <a:spcPts val="2379"/>
                </a:lnSpc>
              </a:pP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2490593" y="685650"/>
              <a:ext cx="1774536" cy="177453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7734" lIns="57734" bIns="57734" rIns="57734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793308" y="765152"/>
              <a:ext cx="1169106" cy="1407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91"/>
                </a:lnSpc>
              </a:pPr>
              <a:r>
                <a:rPr lang="en-US" b="true" sz="5909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10604" y="3052762"/>
            <a:ext cx="5066791" cy="6205538"/>
            <a:chOff x="0" y="0"/>
            <a:chExt cx="6755722" cy="827405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6755722" cy="8274050"/>
              <a:chOff x="0" y="0"/>
              <a:chExt cx="829947" cy="101647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29947" cy="1016475"/>
              </a:xfrm>
              <a:custGeom>
                <a:avLst/>
                <a:gdLst/>
                <a:ahLst/>
                <a:cxnLst/>
                <a:rect r="r" b="b" t="t" l="l"/>
                <a:pathLst>
                  <a:path h="1016475" w="829947">
                    <a:moveTo>
                      <a:pt x="705487" y="1016475"/>
                    </a:moveTo>
                    <a:lnTo>
                      <a:pt x="124460" y="1016475"/>
                    </a:lnTo>
                    <a:cubicBezTo>
                      <a:pt x="55880" y="1016475"/>
                      <a:pt x="0" y="960595"/>
                      <a:pt x="0" y="8920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5487" y="0"/>
                    </a:lnTo>
                    <a:cubicBezTo>
                      <a:pt x="774067" y="0"/>
                      <a:pt x="829947" y="55880"/>
                      <a:pt x="829947" y="124460"/>
                    </a:cubicBezTo>
                    <a:lnTo>
                      <a:pt x="829947" y="892015"/>
                    </a:lnTo>
                    <a:cubicBezTo>
                      <a:pt x="829947" y="960595"/>
                      <a:pt x="774067" y="1016475"/>
                      <a:pt x="705487" y="1016475"/>
                    </a:cubicBezTo>
                    <a:close/>
                  </a:path>
                </a:pathLst>
              </a:custGeom>
              <a:solidFill>
                <a:srgbClr val="2E2D2D">
                  <a:alpha val="60000"/>
                </a:srgbClr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90126" y="2982156"/>
              <a:ext cx="5975470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8FAB38"/>
                  </a:solidFill>
                  <a:latin typeface="Mont Bold"/>
                  <a:ea typeface="Mont Bold"/>
                  <a:cs typeface="Mont Bold"/>
                  <a:sym typeface="Mont Bold"/>
                </a:rPr>
                <a:t>Problème écologique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10741" y="4490281"/>
              <a:ext cx="5334240" cy="3120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Chaque m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agasin jette </a:t>
              </a:r>
            </a:p>
            <a:p>
              <a:pPr algn="l" marL="0" indent="0" lvl="0">
                <a:lnSpc>
                  <a:spcPts val="2379"/>
                </a:lnSpc>
              </a:pPr>
              <a:r>
                <a:rPr lang="en-US" b="true" sz="1699" u="non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 tonnes/mois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de consommables :</a:t>
              </a:r>
            </a:p>
            <a:p>
              <a:pPr algn="l" marL="0" indent="0" lvl="0">
                <a:lnSpc>
                  <a:spcPts val="2379"/>
                </a:lnSpc>
              </a:pP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DLC courtes non vendue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F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ruits/légumes "moc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es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"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urproduction rayon t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ra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ite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ur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Image RSE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dég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</a:t>
              </a:r>
              <a:r>
                <a:rPr lang="en-US" sz="169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adée</a:t>
              </a:r>
            </a:p>
            <a:p>
              <a:pPr algn="l" marL="0" indent="0" lvl="0">
                <a:lnSpc>
                  <a:spcPts val="2379"/>
                </a:lnSpc>
              </a:pP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2490593" y="685650"/>
              <a:ext cx="1774536" cy="177453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7734" lIns="57734" bIns="57734" rIns="57734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2793308" y="765152"/>
              <a:ext cx="1169106" cy="1407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91"/>
                </a:lnSpc>
              </a:pPr>
              <a:r>
                <a:rPr lang="en-US" b="true" sz="5909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5929" y="2635084"/>
            <a:ext cx="8305860" cy="5016832"/>
            <a:chOff x="0" y="0"/>
            <a:chExt cx="2127691" cy="12851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7691" cy="1285149"/>
            </a:xfrm>
            <a:custGeom>
              <a:avLst/>
              <a:gdLst/>
              <a:ahLst/>
              <a:cxnLst/>
              <a:rect r="r" b="b" t="t" l="l"/>
              <a:pathLst>
                <a:path h="1285149" w="2127691">
                  <a:moveTo>
                    <a:pt x="2003231" y="1285149"/>
                  </a:moveTo>
                  <a:lnTo>
                    <a:pt x="124460" y="1285149"/>
                  </a:lnTo>
                  <a:cubicBezTo>
                    <a:pt x="55880" y="1285149"/>
                    <a:pt x="0" y="1229269"/>
                    <a:pt x="0" y="1160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1160689"/>
                  </a:lnTo>
                  <a:cubicBezTo>
                    <a:pt x="2127691" y="1229269"/>
                    <a:pt x="2071811" y="1285149"/>
                    <a:pt x="2003231" y="1285149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010821" y="1157288"/>
            <a:ext cx="4029180" cy="7972425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2" r="0" b="-2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560579" y="2762716"/>
            <a:ext cx="445656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9"/>
              </a:lnSpc>
            </a:pPr>
            <a:r>
              <a:rPr lang="en-US" b="true" sz="4499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Notre 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2404" y="3835706"/>
            <a:ext cx="7091402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 concept : Une place de marché digitale (App)</a:t>
            </a:r>
          </a:p>
          <a:p>
            <a:pPr algn="just">
              <a:lnSpc>
                <a:spcPts val="2940"/>
              </a:lnSpc>
            </a:pPr>
          </a:p>
          <a:p>
            <a:pPr algn="just" marL="453393" indent="-226697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Magasin : Publie ses invendus.</a:t>
            </a:r>
          </a:p>
          <a:p>
            <a:pPr algn="just" marL="453393" indent="-226697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App : Panier vendu -60% (ex : 3.50€ vs 9.90€)</a:t>
            </a:r>
          </a:p>
          <a:p>
            <a:pPr algn="just" marL="453393" indent="-226697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Étudiant : Réserve et récupère (de 18h à 20h)</a:t>
            </a:r>
          </a:p>
          <a:p>
            <a:pPr algn="just" marL="453393" indent="-226697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Impact : 1.2kg de nourriture sauvée par panier.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05599" y="6089704"/>
            <a:ext cx="629845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Gagnan</a:t>
            </a: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ts : Étudiant (Budget), Magasin Revendu), Planète (Écologie)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2111940" y="0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6358" y="3024635"/>
            <a:ext cx="9942869" cy="5714488"/>
          </a:xfrm>
          <a:custGeom>
            <a:avLst/>
            <a:gdLst/>
            <a:ahLst/>
            <a:cxnLst/>
            <a:rect r="r" b="b" t="t" l="l"/>
            <a:pathLst>
              <a:path h="5714488" w="9942869">
                <a:moveTo>
                  <a:pt x="0" y="0"/>
                </a:moveTo>
                <a:lnTo>
                  <a:pt x="9942869" y="0"/>
                </a:lnTo>
                <a:lnTo>
                  <a:pt x="9942869" y="5714489"/>
                </a:lnTo>
                <a:lnTo>
                  <a:pt x="0" y="571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77132" y="3855428"/>
            <a:ext cx="4515441" cy="317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 moderne</a:t>
            </a:r>
          </a:p>
          <a:p>
            <a:pPr algn="l">
              <a:lnSpc>
                <a:spcPts val="2814"/>
              </a:lnSpc>
            </a:pPr>
          </a:p>
          <a:p>
            <a:pPr algn="l">
              <a:lnSpc>
                <a:spcPts val="2814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Mode Étudiant &lt;-&gt; Admin</a:t>
            </a:r>
          </a:p>
          <a:p>
            <a:pPr algn="l">
              <a:lnSpc>
                <a:spcPts val="2814"/>
              </a:lnSpc>
            </a:pPr>
          </a:p>
          <a:p>
            <a:pPr algn="l">
              <a:lnSpc>
                <a:spcPts val="2814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Interface simple</a:t>
            </a:r>
          </a:p>
          <a:p>
            <a:pPr algn="l">
              <a:lnSpc>
                <a:spcPts val="2814"/>
              </a:lnSpc>
            </a:pPr>
          </a:p>
          <a:p>
            <a:pPr algn="l">
              <a:lnSpc>
                <a:spcPts val="2814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Plusieurs paniers disponibles</a:t>
            </a:r>
          </a:p>
          <a:p>
            <a:pPr algn="l">
              <a:lnSpc>
                <a:spcPts val="2814"/>
              </a:lnSpc>
            </a:pPr>
          </a:p>
          <a:p>
            <a:pPr algn="l">
              <a:lnSpc>
                <a:spcPts val="2814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Dashboard avec statistiques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1120502" y="437930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120502" y="5093678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120502" y="5802579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1120502" y="649790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1120502" y="7193229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939715" y="3682220"/>
            <a:ext cx="6902968" cy="3859734"/>
          </a:xfrm>
          <a:custGeom>
            <a:avLst/>
            <a:gdLst/>
            <a:ahLst/>
            <a:cxnLst/>
            <a:rect r="r" b="b" t="t" l="l"/>
            <a:pathLst>
              <a:path h="3859734" w="6902968">
                <a:moveTo>
                  <a:pt x="0" y="0"/>
                </a:moveTo>
                <a:lnTo>
                  <a:pt x="6902968" y="0"/>
                </a:lnTo>
                <a:lnTo>
                  <a:pt x="6902968" y="3859734"/>
                </a:lnTo>
                <a:lnTo>
                  <a:pt x="0" y="3859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47" r="0" b="-74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924743" y="3362422"/>
            <a:ext cx="6917940" cy="319798"/>
            <a:chOff x="0" y="0"/>
            <a:chExt cx="1822009" cy="842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2009" cy="84227"/>
            </a:xfrm>
            <a:custGeom>
              <a:avLst/>
              <a:gdLst/>
              <a:ahLst/>
              <a:cxnLst/>
              <a:rect r="r" b="b" t="t" l="l"/>
              <a:pathLst>
                <a:path h="84227" w="1822009">
                  <a:moveTo>
                    <a:pt x="0" y="0"/>
                  </a:moveTo>
                  <a:lnTo>
                    <a:pt x="1822009" y="0"/>
                  </a:lnTo>
                  <a:lnTo>
                    <a:pt x="1822009" y="84227"/>
                  </a:lnTo>
                  <a:lnTo>
                    <a:pt x="0" y="842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822009" cy="112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95897" y="1290701"/>
            <a:ext cx="876379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b="true" sz="72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JustEcoBox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918823" y="7541954"/>
            <a:ext cx="6917940" cy="437659"/>
            <a:chOff x="0" y="0"/>
            <a:chExt cx="1822009" cy="1152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22009" cy="115268"/>
            </a:xfrm>
            <a:custGeom>
              <a:avLst/>
              <a:gdLst/>
              <a:ahLst/>
              <a:cxnLst/>
              <a:rect r="r" b="b" t="t" l="l"/>
              <a:pathLst>
                <a:path h="115268" w="1822009">
                  <a:moveTo>
                    <a:pt x="0" y="0"/>
                  </a:moveTo>
                  <a:lnTo>
                    <a:pt x="1822009" y="0"/>
                  </a:lnTo>
                  <a:lnTo>
                    <a:pt x="1822009" y="115268"/>
                  </a:lnTo>
                  <a:lnTo>
                    <a:pt x="0" y="1152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822009" cy="143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065132" y="-10207736"/>
            <a:ext cx="16877583" cy="16877583"/>
          </a:xfrm>
          <a:custGeom>
            <a:avLst/>
            <a:gdLst/>
            <a:ahLst/>
            <a:cxnLst/>
            <a:rect r="r" b="b" t="t" l="l"/>
            <a:pathLst>
              <a:path h="16877583" w="16877583">
                <a:moveTo>
                  <a:pt x="0" y="0"/>
                </a:moveTo>
                <a:lnTo>
                  <a:pt x="16877584" y="0"/>
                </a:lnTo>
                <a:lnTo>
                  <a:pt x="16877584" y="16877583"/>
                </a:lnTo>
                <a:lnTo>
                  <a:pt x="0" y="1687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6994" y="2871865"/>
            <a:ext cx="16877583" cy="16877583"/>
          </a:xfrm>
          <a:custGeom>
            <a:avLst/>
            <a:gdLst/>
            <a:ahLst/>
            <a:cxnLst/>
            <a:rect r="r" b="b" t="t" l="l"/>
            <a:pathLst>
              <a:path h="16877583" w="16877583">
                <a:moveTo>
                  <a:pt x="0" y="0"/>
                </a:moveTo>
                <a:lnTo>
                  <a:pt x="16877584" y="0"/>
                </a:lnTo>
                <a:lnTo>
                  <a:pt x="16877584" y="16877583"/>
                </a:lnTo>
                <a:lnTo>
                  <a:pt x="0" y="1687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6200" y="2871865"/>
            <a:ext cx="4243377" cy="4243377"/>
          </a:xfrm>
          <a:custGeom>
            <a:avLst/>
            <a:gdLst/>
            <a:ahLst/>
            <a:cxnLst/>
            <a:rect r="r" b="b" t="t" l="l"/>
            <a:pathLst>
              <a:path h="4243377" w="4243377">
                <a:moveTo>
                  <a:pt x="0" y="0"/>
                </a:moveTo>
                <a:lnTo>
                  <a:pt x="4243377" y="0"/>
                </a:lnTo>
                <a:lnTo>
                  <a:pt x="4243377" y="4243377"/>
                </a:lnTo>
                <a:lnTo>
                  <a:pt x="0" y="4243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98442" y="2874555"/>
            <a:ext cx="4240687" cy="4240687"/>
          </a:xfrm>
          <a:custGeom>
            <a:avLst/>
            <a:gdLst/>
            <a:ahLst/>
            <a:cxnLst/>
            <a:rect r="r" b="b" t="t" l="l"/>
            <a:pathLst>
              <a:path h="4240687" w="4240687">
                <a:moveTo>
                  <a:pt x="0" y="0"/>
                </a:moveTo>
                <a:lnTo>
                  <a:pt x="4240687" y="0"/>
                </a:lnTo>
                <a:lnTo>
                  <a:pt x="4240687" y="4240687"/>
                </a:lnTo>
                <a:lnTo>
                  <a:pt x="0" y="4240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12332" y="566366"/>
            <a:ext cx="7063336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Nos personas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76200" y="7404735"/>
            <a:ext cx="6548332" cy="185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Lucas (21 ans)</a:t>
            </a:r>
          </a:p>
          <a:p>
            <a:pPr algn="l">
              <a:lnSpc>
                <a:spcPts val="2129"/>
              </a:lnSpc>
            </a:pPr>
            <a:r>
              <a:rPr lang="en-US" sz="15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Étudiant, Smartphone addict</a:t>
            </a:r>
          </a:p>
          <a:p>
            <a:pPr algn="l">
              <a:lnSpc>
                <a:spcPts val="2129"/>
              </a:lnSpc>
            </a:pPr>
          </a:p>
          <a:p>
            <a:pPr algn="l">
              <a:lnSpc>
                <a:spcPts val="2129"/>
              </a:lnSpc>
            </a:pPr>
            <a:r>
              <a:rPr lang="en-US" sz="15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Veut manger pas cher mais éthique.</a:t>
            </a:r>
          </a:p>
          <a:p>
            <a:pPr algn="l">
              <a:lnSpc>
                <a:spcPts val="2129"/>
              </a:lnSpc>
            </a:pPr>
          </a:p>
          <a:p>
            <a:pPr algn="l">
              <a:lnSpc>
                <a:spcPts val="2129"/>
              </a:lnSpc>
            </a:pPr>
            <a:r>
              <a:rPr lang="en-US" sz="15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Pourquoi JustEcoBox ? </a:t>
            </a:r>
          </a:p>
          <a:p>
            <a:pPr algn="l" marL="0" indent="0" lvl="0">
              <a:lnSpc>
                <a:spcPts val="2129"/>
              </a:lnSpc>
            </a:pPr>
            <a:r>
              <a:rPr lang="en-US" sz="15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3,50€ le repas de qualité + Fierté action climat.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01502" y="7404735"/>
            <a:ext cx="6548332" cy="185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9"/>
              </a:lnSpc>
            </a:pPr>
            <a:r>
              <a:rPr lang="en-US" sz="15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Sophie (30 ans)</a:t>
            </a:r>
          </a:p>
          <a:p>
            <a:pPr algn="r">
              <a:lnSpc>
                <a:spcPts val="2129"/>
              </a:lnSpc>
            </a:pPr>
            <a:r>
              <a:rPr lang="en-US" sz="15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Gérante HyperFresh</a:t>
            </a:r>
          </a:p>
          <a:p>
            <a:pPr algn="r">
              <a:lnSpc>
                <a:spcPts val="2129"/>
              </a:lnSpc>
            </a:pPr>
          </a:p>
          <a:p>
            <a:pPr algn="r">
              <a:lnSpc>
                <a:spcPts val="2129"/>
              </a:lnSpc>
            </a:pPr>
          </a:p>
          <a:p>
            <a:pPr algn="r">
              <a:lnSpc>
                <a:spcPts val="2129"/>
              </a:lnSpc>
            </a:pPr>
          </a:p>
          <a:p>
            <a:pPr algn="r">
              <a:lnSpc>
                <a:spcPts val="2129"/>
              </a:lnSpc>
            </a:pPr>
            <a:r>
              <a:rPr lang="en-US" sz="15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Pourquoi JustEcoBox ? </a:t>
            </a:r>
          </a:p>
          <a:p>
            <a:pPr algn="r" marL="0" indent="0" lvl="0">
              <a:lnSpc>
                <a:spcPts val="2129"/>
              </a:lnSpc>
            </a:pPr>
            <a:r>
              <a:rPr lang="en-US" sz="15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Réduit ses pertes, attire une nouvelle clientèle jeune.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00000">
            <a:off x="-1830086" y="5680708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5382" y="1726483"/>
            <a:ext cx="10437235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72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Marché &amp; Opportunité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35535" y="5394931"/>
            <a:ext cx="437956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2.9M ÉTUDIANTS (435M€/AN PO</a:t>
            </a:r>
            <a:r>
              <a:rPr lang="en-US" sz="2100" spc="420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TENTIEL)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35535" y="4134831"/>
            <a:ext cx="4021076" cy="99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16"/>
              </a:lnSpc>
            </a:pPr>
            <a:r>
              <a:rPr lang="en-US" sz="48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TAM (France)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79736" y="5237769"/>
            <a:ext cx="36367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700 000 ÉTUIANTS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79736" y="4133631"/>
            <a:ext cx="4379564" cy="99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16"/>
              </a:lnSpc>
            </a:pPr>
            <a:r>
              <a:rPr lang="en-US" sz="48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SAM (I.D.F)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34532" y="4416058"/>
            <a:ext cx="713135" cy="7131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FAB38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180975"/>
              <a:ext cx="6604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78732" y="4409856"/>
            <a:ext cx="713135" cy="7131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FAB38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180975"/>
              <a:ext cx="6604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8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838444" y="7327440"/>
            <a:ext cx="126111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REVENU ANNUEL ESTIMÉ : 7.23M€ (BASE 45 MAGASINS HYP</a:t>
            </a:r>
            <a:r>
              <a:rPr lang="en-US" sz="2100" spc="420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ERFRESH).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83154">
            <a:off x="11681455" y="-884789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9232" y="7147028"/>
            <a:ext cx="958673" cy="840278"/>
            <a:chOff x="0" y="0"/>
            <a:chExt cx="1278231" cy="1120371"/>
          </a:xfrm>
        </p:grpSpPr>
        <p:sp>
          <p:nvSpPr>
            <p:cNvPr name="Freeform 5" id="5"/>
            <p:cNvSpPr/>
            <p:nvPr/>
          </p:nvSpPr>
          <p:spPr>
            <a:xfrm flipH="false" flipV="true" rot="0">
              <a:off x="0" y="0"/>
              <a:ext cx="880032" cy="880032"/>
            </a:xfrm>
            <a:custGeom>
              <a:avLst/>
              <a:gdLst/>
              <a:ahLst/>
              <a:cxnLst/>
              <a:rect r="r" b="b" t="t" l="l"/>
              <a:pathLst>
                <a:path h="880032" w="880032">
                  <a:moveTo>
                    <a:pt x="0" y="880032"/>
                  </a:moveTo>
                  <a:lnTo>
                    <a:pt x="880032" y="880032"/>
                  </a:lnTo>
                  <a:lnTo>
                    <a:pt x="880032" y="0"/>
                  </a:lnTo>
                  <a:lnTo>
                    <a:pt x="0" y="0"/>
                  </a:lnTo>
                  <a:lnTo>
                    <a:pt x="0" y="880032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8100000">
              <a:off x="511788" y="355518"/>
              <a:ext cx="635873" cy="632694"/>
            </a:xfrm>
            <a:custGeom>
              <a:avLst/>
              <a:gdLst/>
              <a:ahLst/>
              <a:cxnLst/>
              <a:rect r="r" b="b" t="t" l="l"/>
              <a:pathLst>
                <a:path h="632694" w="635873">
                  <a:moveTo>
                    <a:pt x="0" y="0"/>
                  </a:moveTo>
                  <a:lnTo>
                    <a:pt x="635873" y="0"/>
                  </a:lnTo>
                  <a:lnTo>
                    <a:pt x="635873" y="632694"/>
                  </a:lnTo>
                  <a:lnTo>
                    <a:pt x="0" y="632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852369" y="1870616"/>
            <a:ext cx="8583261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72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S.W.O.T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5732" y="3301875"/>
            <a:ext cx="3472836" cy="3635603"/>
            <a:chOff x="0" y="0"/>
            <a:chExt cx="4630448" cy="48474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575192"/>
              <a:ext cx="4630448" cy="4272279"/>
              <a:chOff x="0" y="0"/>
              <a:chExt cx="1208544" cy="11150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8544" cy="1115062"/>
              </a:xfrm>
              <a:custGeom>
                <a:avLst/>
                <a:gdLst/>
                <a:ahLst/>
                <a:cxnLst/>
                <a:rect r="r" b="b" t="t" l="l"/>
                <a:pathLst>
                  <a:path h="1115062" w="1208544">
                    <a:moveTo>
                      <a:pt x="1084084" y="1115062"/>
                    </a:moveTo>
                    <a:lnTo>
                      <a:pt x="124460" y="1115062"/>
                    </a:lnTo>
                    <a:cubicBezTo>
                      <a:pt x="55880" y="1115062"/>
                      <a:pt x="0" y="1059182"/>
                      <a:pt x="0" y="990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84084" y="0"/>
                    </a:lnTo>
                    <a:cubicBezTo>
                      <a:pt x="1152664" y="0"/>
                      <a:pt x="1208544" y="55880"/>
                      <a:pt x="1208544" y="124460"/>
                    </a:cubicBezTo>
                    <a:lnTo>
                      <a:pt x="1208544" y="990602"/>
                    </a:lnTo>
                    <a:cubicBezTo>
                      <a:pt x="1208544" y="1059182"/>
                      <a:pt x="1152664" y="1115062"/>
                      <a:pt x="1084084" y="1115062"/>
                    </a:cubicBezTo>
                    <a:close/>
                  </a:path>
                </a:pathLst>
              </a:custGeom>
              <a:solidFill>
                <a:srgbClr val="2E2D2D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8196" y="1455189"/>
              <a:ext cx="4374056" cy="524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50"/>
                </a:lnSpc>
              </a:pPr>
              <a:r>
                <a:rPr lang="en-US" b="true" sz="2208">
                  <a:solidFill>
                    <a:srgbClr val="8EAE38"/>
                  </a:solidFill>
                  <a:latin typeface="Mont Bold"/>
                  <a:ea typeface="Mont Bold"/>
                  <a:cs typeface="Mont Bold"/>
                  <a:sym typeface="Mont Bold"/>
                </a:rPr>
                <a:t>F</a:t>
              </a:r>
              <a:r>
                <a:rPr lang="en-US" b="true" sz="2208">
                  <a:solidFill>
                    <a:srgbClr val="8EAE38"/>
                  </a:solidFill>
                  <a:latin typeface="Mont Bold"/>
                  <a:ea typeface="Mont Bold"/>
                  <a:cs typeface="Mont Bold"/>
                  <a:sym typeface="Mont Bold"/>
                </a:rPr>
                <a:t>ORCES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76873" y="2319063"/>
              <a:ext cx="3876703" cy="2528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-Solution 100% propriétaire -RSE-Prix attractif</a:t>
              </a:r>
            </a:p>
            <a:p>
              <a:pPr algn="ctr">
                <a:lnSpc>
                  <a:spcPts val="2164"/>
                </a:lnSpc>
              </a:pPr>
            </a:p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Réseau HyperFresh existant</a:t>
              </a:r>
            </a:p>
            <a:p>
              <a:pPr algn="ctr">
                <a:lnSpc>
                  <a:spcPts val="2164"/>
                </a:lnSpc>
              </a:pPr>
            </a:p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Cible précise : étudiants</a:t>
              </a:r>
            </a:p>
            <a:p>
              <a:pPr algn="ctr" marL="0" indent="0" lvl="0">
                <a:lnSpc>
                  <a:spcPts val="2164"/>
                </a:lnSpc>
              </a:pP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1740532" y="0"/>
              <a:ext cx="1149385" cy="1149385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36603" y="53872"/>
              <a:ext cx="757242" cy="909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93"/>
                </a:lnSpc>
              </a:pPr>
              <a:r>
                <a:rPr lang="en-US" b="true" sz="3827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99689" y="4932497"/>
            <a:ext cx="3472836" cy="3635603"/>
            <a:chOff x="0" y="0"/>
            <a:chExt cx="4630448" cy="484747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575192"/>
              <a:ext cx="4630448" cy="4272279"/>
              <a:chOff x="0" y="0"/>
              <a:chExt cx="1208544" cy="111506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08544" cy="1115062"/>
              </a:xfrm>
              <a:custGeom>
                <a:avLst/>
                <a:gdLst/>
                <a:ahLst/>
                <a:cxnLst/>
                <a:rect r="r" b="b" t="t" l="l"/>
                <a:pathLst>
                  <a:path h="1115062" w="1208544">
                    <a:moveTo>
                      <a:pt x="1084084" y="1115062"/>
                    </a:moveTo>
                    <a:lnTo>
                      <a:pt x="124460" y="1115062"/>
                    </a:lnTo>
                    <a:cubicBezTo>
                      <a:pt x="55880" y="1115062"/>
                      <a:pt x="0" y="1059182"/>
                      <a:pt x="0" y="990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84084" y="0"/>
                    </a:lnTo>
                    <a:cubicBezTo>
                      <a:pt x="1152664" y="0"/>
                      <a:pt x="1208544" y="55880"/>
                      <a:pt x="1208544" y="124460"/>
                    </a:cubicBezTo>
                    <a:lnTo>
                      <a:pt x="1208544" y="990602"/>
                    </a:lnTo>
                    <a:cubicBezTo>
                      <a:pt x="1208544" y="1059182"/>
                      <a:pt x="1152664" y="1115062"/>
                      <a:pt x="1084084" y="1115062"/>
                    </a:cubicBezTo>
                    <a:close/>
                  </a:path>
                </a:pathLst>
              </a:custGeom>
              <a:solidFill>
                <a:srgbClr val="2E2D2D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8196" y="1536678"/>
              <a:ext cx="4374056" cy="524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50"/>
                </a:lnSpc>
              </a:pPr>
              <a:r>
                <a:rPr lang="en-US" b="true" sz="2208">
                  <a:solidFill>
                    <a:srgbClr val="8EAE38"/>
                  </a:solidFill>
                  <a:latin typeface="Mont Bold"/>
                  <a:ea typeface="Mont Bold"/>
                  <a:cs typeface="Mont Bold"/>
                  <a:sym typeface="Mont Bold"/>
                </a:rPr>
                <a:t>FAIBLESSES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29743" y="2500472"/>
              <a:ext cx="4170962" cy="2163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Développement initial (6 mois</a:t>
              </a:r>
            </a:p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Dépendance aux stocks invendus</a:t>
              </a:r>
            </a:p>
            <a:p>
              <a:pPr algn="ctr">
                <a:lnSpc>
                  <a:spcPts val="2164"/>
                </a:lnSpc>
              </a:pPr>
            </a:p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Changement process magasin</a:t>
              </a:r>
            </a:p>
            <a:p>
              <a:pPr algn="ctr" marL="0" indent="0" lvl="0">
                <a:lnSpc>
                  <a:spcPts val="2164"/>
                </a:lnSpc>
              </a:pP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1740532" y="0"/>
              <a:ext cx="1149385" cy="1149385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936603" y="53872"/>
              <a:ext cx="757242" cy="909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93"/>
                </a:lnSpc>
              </a:pPr>
              <a:r>
                <a:rPr lang="en-US" b="true" sz="3827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3646" y="3301875"/>
            <a:ext cx="3472836" cy="3720777"/>
            <a:chOff x="0" y="0"/>
            <a:chExt cx="4630448" cy="496103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575192"/>
              <a:ext cx="4630448" cy="4272279"/>
              <a:chOff x="0" y="0"/>
              <a:chExt cx="1208544" cy="111506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08544" cy="1115062"/>
              </a:xfrm>
              <a:custGeom>
                <a:avLst/>
                <a:gdLst/>
                <a:ahLst/>
                <a:cxnLst/>
                <a:rect r="r" b="b" t="t" l="l"/>
                <a:pathLst>
                  <a:path h="1115062" w="1208544">
                    <a:moveTo>
                      <a:pt x="1084084" y="1115062"/>
                    </a:moveTo>
                    <a:lnTo>
                      <a:pt x="124460" y="1115062"/>
                    </a:lnTo>
                    <a:cubicBezTo>
                      <a:pt x="55880" y="1115062"/>
                      <a:pt x="0" y="1059182"/>
                      <a:pt x="0" y="990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84084" y="0"/>
                    </a:lnTo>
                    <a:cubicBezTo>
                      <a:pt x="1152664" y="0"/>
                      <a:pt x="1208544" y="55880"/>
                      <a:pt x="1208544" y="124460"/>
                    </a:cubicBezTo>
                    <a:lnTo>
                      <a:pt x="1208544" y="990602"/>
                    </a:lnTo>
                    <a:cubicBezTo>
                      <a:pt x="1208544" y="1059182"/>
                      <a:pt x="1152664" y="1115062"/>
                      <a:pt x="1084084" y="1115062"/>
                    </a:cubicBezTo>
                    <a:close/>
                  </a:path>
                </a:pathLst>
              </a:custGeom>
              <a:solidFill>
                <a:srgbClr val="2E2D2D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128196" y="1322427"/>
              <a:ext cx="4374056" cy="524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50"/>
                </a:lnSpc>
              </a:pPr>
              <a:r>
                <a:rPr lang="en-US" b="true" sz="2208">
                  <a:solidFill>
                    <a:srgbClr val="8EAE38"/>
                  </a:solidFill>
                  <a:latin typeface="Mont Bold"/>
                  <a:ea typeface="Mont Bold"/>
                  <a:cs typeface="Mont Bold"/>
                  <a:sym typeface="Mont Bold"/>
                </a:rPr>
                <a:t>OPPORTUNITÉS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459486" y="2068030"/>
              <a:ext cx="3711476" cy="289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20% étudiants sautent des repas</a:t>
              </a:r>
            </a:p>
            <a:p>
              <a:pPr algn="ctr">
                <a:lnSpc>
                  <a:spcPts val="2164"/>
                </a:lnSpc>
              </a:pPr>
            </a:p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Obligation dons invendus (loi Garot)</a:t>
              </a:r>
            </a:p>
            <a:p>
              <a:pPr algn="ctr">
                <a:lnSpc>
                  <a:spcPts val="2164"/>
                </a:lnSpc>
              </a:pPr>
            </a:p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Sensibilité RSE 78% jeunes</a:t>
              </a:r>
            </a:p>
            <a:p>
              <a:pPr algn="ctr" marL="0" indent="0" lvl="0">
                <a:lnSpc>
                  <a:spcPts val="2164"/>
                </a:lnSpc>
              </a:pP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1740532" y="0"/>
              <a:ext cx="1149385" cy="1149385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936603" y="53872"/>
              <a:ext cx="757242" cy="909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93"/>
                </a:lnSpc>
              </a:pPr>
              <a:r>
                <a:rPr lang="en-US" b="true" sz="3827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729432" y="4932871"/>
            <a:ext cx="3472836" cy="3635229"/>
            <a:chOff x="0" y="0"/>
            <a:chExt cx="4630448" cy="4846972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574692"/>
              <a:ext cx="4630448" cy="4272279"/>
              <a:chOff x="0" y="0"/>
              <a:chExt cx="1208544" cy="111506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208544" cy="1115062"/>
              </a:xfrm>
              <a:custGeom>
                <a:avLst/>
                <a:gdLst/>
                <a:ahLst/>
                <a:cxnLst/>
                <a:rect r="r" b="b" t="t" l="l"/>
                <a:pathLst>
                  <a:path h="1115062" w="1208544">
                    <a:moveTo>
                      <a:pt x="1084084" y="1115062"/>
                    </a:moveTo>
                    <a:lnTo>
                      <a:pt x="124460" y="1115062"/>
                    </a:lnTo>
                    <a:cubicBezTo>
                      <a:pt x="55880" y="1115062"/>
                      <a:pt x="0" y="1059182"/>
                      <a:pt x="0" y="990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84084" y="0"/>
                    </a:lnTo>
                    <a:cubicBezTo>
                      <a:pt x="1152664" y="0"/>
                      <a:pt x="1208544" y="55880"/>
                      <a:pt x="1208544" y="124460"/>
                    </a:cubicBezTo>
                    <a:lnTo>
                      <a:pt x="1208544" y="990602"/>
                    </a:lnTo>
                    <a:cubicBezTo>
                      <a:pt x="1208544" y="1059182"/>
                      <a:pt x="1152664" y="1115062"/>
                      <a:pt x="1084084" y="1115062"/>
                    </a:cubicBezTo>
                    <a:close/>
                  </a:path>
                </a:pathLst>
              </a:custGeom>
              <a:solidFill>
                <a:srgbClr val="2E2D2D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128196" y="1430093"/>
              <a:ext cx="4374056" cy="524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50"/>
                </a:lnSpc>
              </a:pPr>
              <a:r>
                <a:rPr lang="en-US" b="true" sz="2208">
                  <a:solidFill>
                    <a:srgbClr val="8EAE38"/>
                  </a:solidFill>
                  <a:latin typeface="Mont Bold"/>
                  <a:ea typeface="Mont Bold"/>
                  <a:cs typeface="Mont Bold"/>
                  <a:sym typeface="Mont Bold"/>
                </a:rPr>
                <a:t>MENACES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459486" y="2282054"/>
              <a:ext cx="3711476" cy="2528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Concurrence TGTG (effet réseau</a:t>
              </a:r>
            </a:p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Réglementation DLC stricte</a:t>
              </a:r>
            </a:p>
            <a:p>
              <a:pPr algn="ctr">
                <a:lnSpc>
                  <a:spcPts val="2164"/>
                </a:lnSpc>
              </a:pPr>
            </a:p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Adoption limitée étudiants</a:t>
              </a:r>
            </a:p>
            <a:p>
              <a:pPr algn="ctr" marL="0" indent="0" lvl="0">
                <a:lnSpc>
                  <a:spcPts val="2164"/>
                </a:lnSpc>
              </a:pP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1740532" y="0"/>
              <a:ext cx="1149385" cy="1149385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94949">
                      <a:alpha val="100000"/>
                    </a:srgbClr>
                  </a:gs>
                  <a:gs pos="50000">
                    <a:srgbClr val="8EAE38">
                      <a:alpha val="100000"/>
                    </a:srgbClr>
                  </a:gs>
                  <a:gs pos="100000">
                    <a:srgbClr val="0038FF">
                      <a:alpha val="39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37395" lIns="37395" bIns="37395" rIns="37395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1936603" y="53373"/>
              <a:ext cx="757242" cy="909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93"/>
                </a:lnSpc>
              </a:pPr>
              <a:r>
                <a:rPr lang="en-US" b="true" sz="3827">
                  <a:solidFill>
                    <a:srgbClr val="000000"/>
                  </a:solidFill>
                  <a:latin typeface="Mont Bold"/>
                  <a:ea typeface="Mont Bold"/>
                  <a:cs typeface="Mont Bold"/>
                  <a:sym typeface="Mont Bold"/>
                </a:rPr>
                <a:t>4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476958" y="7147028"/>
            <a:ext cx="958673" cy="840278"/>
            <a:chOff x="0" y="0"/>
            <a:chExt cx="1278231" cy="1120371"/>
          </a:xfrm>
        </p:grpSpPr>
        <p:sp>
          <p:nvSpPr>
            <p:cNvPr name="Freeform 45" id="45"/>
            <p:cNvSpPr/>
            <p:nvPr/>
          </p:nvSpPr>
          <p:spPr>
            <a:xfrm flipH="false" flipV="true" rot="0">
              <a:off x="0" y="0"/>
              <a:ext cx="880032" cy="880032"/>
            </a:xfrm>
            <a:custGeom>
              <a:avLst/>
              <a:gdLst/>
              <a:ahLst/>
              <a:cxnLst/>
              <a:rect r="r" b="b" t="t" l="l"/>
              <a:pathLst>
                <a:path h="880032" w="880032">
                  <a:moveTo>
                    <a:pt x="0" y="880032"/>
                  </a:moveTo>
                  <a:lnTo>
                    <a:pt x="880032" y="880032"/>
                  </a:lnTo>
                  <a:lnTo>
                    <a:pt x="880032" y="0"/>
                  </a:lnTo>
                  <a:lnTo>
                    <a:pt x="0" y="0"/>
                  </a:lnTo>
                  <a:lnTo>
                    <a:pt x="0" y="880032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8100000">
              <a:off x="511788" y="355518"/>
              <a:ext cx="635873" cy="632694"/>
            </a:xfrm>
            <a:custGeom>
              <a:avLst/>
              <a:gdLst/>
              <a:ahLst/>
              <a:cxnLst/>
              <a:rect r="r" b="b" t="t" l="l"/>
              <a:pathLst>
                <a:path h="632694" w="635873">
                  <a:moveTo>
                    <a:pt x="0" y="0"/>
                  </a:moveTo>
                  <a:lnTo>
                    <a:pt x="635873" y="0"/>
                  </a:lnTo>
                  <a:lnTo>
                    <a:pt x="635873" y="632694"/>
                  </a:lnTo>
                  <a:lnTo>
                    <a:pt x="0" y="632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8185327" y="4102554"/>
            <a:ext cx="983069" cy="836869"/>
            <a:chOff x="0" y="0"/>
            <a:chExt cx="1310758" cy="1115825"/>
          </a:xfrm>
        </p:grpSpPr>
        <p:sp>
          <p:nvSpPr>
            <p:cNvPr name="Freeform 48" id="48"/>
            <p:cNvSpPr/>
            <p:nvPr/>
          </p:nvSpPr>
          <p:spPr>
            <a:xfrm flipH="false" flipV="true" rot="8100000">
              <a:off x="544316" y="132159"/>
              <a:ext cx="635873" cy="632694"/>
            </a:xfrm>
            <a:custGeom>
              <a:avLst/>
              <a:gdLst/>
              <a:ahLst/>
              <a:cxnLst/>
              <a:rect r="r" b="b" t="t" l="l"/>
              <a:pathLst>
                <a:path h="632694" w="635873">
                  <a:moveTo>
                    <a:pt x="0" y="632694"/>
                  </a:moveTo>
                  <a:lnTo>
                    <a:pt x="635873" y="632694"/>
                  </a:lnTo>
                  <a:lnTo>
                    <a:pt x="635873" y="0"/>
                  </a:lnTo>
                  <a:lnTo>
                    <a:pt x="0" y="0"/>
                  </a:lnTo>
                  <a:lnTo>
                    <a:pt x="0" y="632694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235793"/>
              <a:ext cx="880032" cy="880032"/>
            </a:xfrm>
            <a:custGeom>
              <a:avLst/>
              <a:gdLst/>
              <a:ahLst/>
              <a:cxnLst/>
              <a:rect r="r" b="b" t="t" l="l"/>
              <a:pathLst>
                <a:path h="880032" w="880032">
                  <a:moveTo>
                    <a:pt x="0" y="0"/>
                  </a:moveTo>
                  <a:lnTo>
                    <a:pt x="880032" y="0"/>
                  </a:lnTo>
                  <a:lnTo>
                    <a:pt x="880032" y="880032"/>
                  </a:lnTo>
                  <a:lnTo>
                    <a:pt x="0" y="88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3979" y="3086100"/>
            <a:ext cx="4325677" cy="4114800"/>
          </a:xfrm>
          <a:custGeom>
            <a:avLst/>
            <a:gdLst/>
            <a:ahLst/>
            <a:cxnLst/>
            <a:rect r="r" b="b" t="t" l="l"/>
            <a:pathLst>
              <a:path h="4114800" w="4325677">
                <a:moveTo>
                  <a:pt x="0" y="0"/>
                </a:moveTo>
                <a:lnTo>
                  <a:pt x="4325677" y="0"/>
                </a:lnTo>
                <a:lnTo>
                  <a:pt x="43256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5796" y="5625511"/>
            <a:ext cx="15167711" cy="15167711"/>
          </a:xfrm>
          <a:custGeom>
            <a:avLst/>
            <a:gdLst/>
            <a:ahLst/>
            <a:cxnLst/>
            <a:rect r="r" b="b" t="t" l="l"/>
            <a:pathLst>
              <a:path h="15167711" w="15167711">
                <a:moveTo>
                  <a:pt x="0" y="0"/>
                </a:moveTo>
                <a:lnTo>
                  <a:pt x="15167711" y="0"/>
                </a:lnTo>
                <a:lnTo>
                  <a:pt x="15167711" y="15167712"/>
                </a:lnTo>
                <a:lnTo>
                  <a:pt x="0" y="15167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98549" y="5095875"/>
            <a:ext cx="9695389" cy="184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</a:t>
            </a: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Commission </a:t>
            </a: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25% par transaction. </a:t>
            </a:r>
          </a:p>
          <a:p>
            <a:pPr algn="l">
              <a:lnSpc>
                <a:spcPts val="2982"/>
              </a:lnSpc>
            </a:pPr>
          </a:p>
          <a:p>
            <a:pPr algn="l">
              <a:lnSpc>
                <a:spcPts val="2982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Unit Economics : Sur un panier à 3,50€ -&gt; </a:t>
            </a: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0,88€ pour JustEcoBox. </a:t>
            </a:r>
          </a:p>
          <a:p>
            <a:pPr algn="l">
              <a:lnSpc>
                <a:spcPts val="2982"/>
              </a:lnSpc>
            </a:pPr>
          </a:p>
          <a:p>
            <a:pPr algn="l" marL="0" indent="0" lvl="0">
              <a:lnSpc>
                <a:spcPts val="2982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</a:t>
            </a:r>
            <a:r>
              <a:rPr lang="en-US" b="true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Projection </a:t>
            </a: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500 paniers/jour = 440€ de marge brute quotidienne.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123819" y="-10249485"/>
            <a:ext cx="15167711" cy="15167711"/>
          </a:xfrm>
          <a:custGeom>
            <a:avLst/>
            <a:gdLst/>
            <a:ahLst/>
            <a:cxnLst/>
            <a:rect r="r" b="b" t="t" l="l"/>
            <a:pathLst>
              <a:path h="15167711" w="15167711">
                <a:moveTo>
                  <a:pt x="0" y="0"/>
                </a:moveTo>
                <a:lnTo>
                  <a:pt x="15167711" y="0"/>
                </a:lnTo>
                <a:lnTo>
                  <a:pt x="15167711" y="15167711"/>
                </a:lnTo>
                <a:lnTo>
                  <a:pt x="0" y="15167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98549" y="2933700"/>
            <a:ext cx="1056075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Modèle Économique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47207" y="3464811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88237">
            <a:off x="13314356" y="-6250170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839621" y="3647280"/>
          <a:ext cx="8608758" cy="4036255"/>
        </p:xfrm>
        <a:graphic>
          <a:graphicData uri="http://schemas.openxmlformats.org/drawingml/2006/table">
            <a:tbl>
              <a:tblPr/>
              <a:tblGrid>
                <a:gridCol w="1353343"/>
                <a:gridCol w="2370379"/>
                <a:gridCol w="2768446"/>
                <a:gridCol w="2116590"/>
              </a:tblGrid>
              <a:tr h="8654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JustEcoBox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TooGoodToGo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Phénix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54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Étudiants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Tout public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B2B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40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Fixe (3,5€)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Variable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Variable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3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Force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Ux Gamifiée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Logistique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454251"/>
            <a:ext cx="1623060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</a:pPr>
            <a:r>
              <a:rPr lang="en-US" b="true" sz="7500">
                <a:solidFill>
                  <a:srgbClr val="8FAB38"/>
                </a:solidFill>
                <a:latin typeface="Mont Bold"/>
                <a:ea typeface="Mont Bold"/>
                <a:cs typeface="Mont Bold"/>
                <a:sym typeface="Mont Bold"/>
              </a:rPr>
              <a:t>Concurrence &amp; Différentiation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23072" y="8173882"/>
            <a:ext cx="9841855" cy="33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Diffé</a:t>
            </a:r>
            <a:r>
              <a:rPr lang="en-US" b="true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renciation </a:t>
            </a: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Focus niche Étudiant + Prix unique + Gamification forte.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DAG90D-qNsU</dc:identifier>
  <dcterms:modified xsi:type="dcterms:W3CDTF">2011-08-01T06:04:30Z</dcterms:modified>
  <cp:revision>1</cp:revision>
  <dc:title>JustEcoBox</dc:title>
</cp:coreProperties>
</file>